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69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00D77-D411-42E8-9A81-0E67E6EB7AFF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1BA63-0484-49ED-9BB0-0734A6BB6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7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AC0B4-D433-4BC2-BC40-1A78511571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94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404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1588"/>
            <a:ext cx="10113962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3127375" y="1781175"/>
            <a:ext cx="6775450" cy="461963"/>
          </a:xfrm>
          <a:prstGeom prst="rect">
            <a:avLst/>
          </a:prstGeom>
          <a:solidFill>
            <a:srgbClr val="566373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aleway" panose="020B0604020202020204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anose="020B0604020202020204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anose="020B0604020202020204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anose="020B0604020202020204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anose="020B060402020202020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60402020202020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60402020202020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60402020202020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anose="020B0604020202020204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FFFFFF"/>
                </a:solidFill>
                <a:cs typeface="Open Sans" panose="020B0606030504020204" pitchFamily="34" charset="0"/>
                <a:sym typeface="Arial" panose="020B0604020202020204" pitchFamily="34" charset="0"/>
              </a:rPr>
              <a:t>optimized blades for maximized generation</a:t>
            </a:r>
          </a:p>
        </p:txBody>
      </p:sp>
      <p:pic>
        <p:nvPicPr>
          <p:cNvPr id="6" name="Picture 11" descr="A picture containing drawing&#10;&#10;Description automatically generate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366713"/>
            <a:ext cx="7515225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8270" y="5060372"/>
            <a:ext cx="5653777" cy="564105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8272" y="5624478"/>
            <a:ext cx="5653776" cy="46151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150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9024"/>
    </mc:Choice>
    <mc:Fallback xmlns="">
      <p:transition spd="slow" advTm="19024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05802D05-E4AE-4BD9-AF1D-3AE6C61437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2021 </a:t>
            </a:r>
            <a:r>
              <a:rPr lang="en-US" dirty="0" err="1"/>
              <a:t>Atrevida</a:t>
            </a:r>
            <a:r>
              <a:rPr lang="en-US" dirty="0"/>
              <a:t> Science  |  mail@AtrevidaScience.com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8162CAF5-BFC1-43ED-A38E-9770B2DBEC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55400" y="158750"/>
            <a:ext cx="638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26CFE-5DB5-43F8-A5E8-B88B0B0CC7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63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9024"/>
    </mc:Choice>
    <mc:Fallback xmlns="">
      <p:transition spd="slow" advTm="19024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01;p2"/>
          <p:cNvPicPr preferRelativeResize="0">
            <a:picLocks noChangeAspect="1"/>
          </p:cNvPicPr>
          <p:nvPr userDrawn="1"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158875"/>
            <a:ext cx="6505575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3504" y="2728303"/>
            <a:ext cx="8653946" cy="1222927"/>
          </a:xfrm>
          <a:prstGeom prst="rect">
            <a:avLst/>
          </a:prstGeom>
          <a:noFill/>
        </p:spPr>
        <p:txBody>
          <a:bodyPr lIns="0" anchor="b"/>
          <a:lstStyle>
            <a:lvl1pPr marL="0" indent="0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3504" y="3978218"/>
            <a:ext cx="865394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63F75A0-1876-45FF-AF8A-5C32882E2F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2020 </a:t>
            </a:r>
            <a:r>
              <a:rPr lang="en-US" dirty="0" err="1"/>
              <a:t>Atrevida</a:t>
            </a:r>
            <a:r>
              <a:rPr lang="en-US" dirty="0"/>
              <a:t> Science  |  @AtrevidaScience.com</a:t>
            </a: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0B86E173-FF41-4D11-821F-829D1510F7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4D5C3-D936-4B02-931F-81ABCC40F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9024"/>
    </mc:Choice>
    <mc:Fallback xmlns="">
      <p:transition spd="slow" advTm="19024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2D0F4245-E0C4-4D3E-ACE5-AFF78F0371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2021 </a:t>
            </a:r>
            <a:r>
              <a:rPr lang="en-US" dirty="0" err="1"/>
              <a:t>Atrevida</a:t>
            </a:r>
            <a:r>
              <a:rPr lang="en-US" dirty="0"/>
              <a:t> Science  |  @AtrevidaScience.com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EC5F6105-CCB3-4371-9362-C43DF0F3D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36475-8A26-409D-81BD-E8C0B2255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1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9024"/>
    </mc:Choice>
    <mc:Fallback xmlns="">
      <p:transition spd="slow" advTm="19024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741456A7-635D-423E-9308-2E665DB7FC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2020 </a:t>
            </a:r>
            <a:r>
              <a:rPr lang="en-US" dirty="0" err="1"/>
              <a:t>Atrevida</a:t>
            </a:r>
            <a:r>
              <a:rPr lang="en-US" dirty="0"/>
              <a:t> Science  |  @AtrevidaScience.com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D81BAC67-1967-4977-B3D9-6BE4382167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127DF-ADAF-4B68-8BA2-3FBC8A47D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8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9024"/>
    </mc:Choice>
    <mc:Fallback xmlns="">
      <p:transition spd="slow" advTm="19024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D7D7B674-73AD-4B16-BA41-2E2C98DA5D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2021 </a:t>
            </a:r>
            <a:r>
              <a:rPr lang="en-US" dirty="0" err="1"/>
              <a:t>Atrevida</a:t>
            </a:r>
            <a:r>
              <a:rPr lang="en-US" dirty="0"/>
              <a:t> Science  |  @AtrevidaScience.com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CB7DBA1-22D9-4AA7-A159-458E2F66D7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4DFAB-0A37-4A33-AD84-4F8967F7E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7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9024"/>
    </mc:Choice>
    <mc:Fallback xmlns="">
      <p:transition spd="slow" advTm="19024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55B8F82-00CD-4674-9515-B0AAF7E912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2020 </a:t>
            </a:r>
            <a:r>
              <a:rPr lang="en-US" dirty="0" err="1"/>
              <a:t>Atrevida</a:t>
            </a:r>
            <a:r>
              <a:rPr lang="en-US" dirty="0"/>
              <a:t> Science  |  @AtrevidaScience.com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A213EA4-2751-406D-8341-587C7D08E1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7D52F-ACA2-4E31-8EA5-E65FC1CE7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0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9024"/>
    </mc:Choice>
    <mc:Fallback xmlns="">
      <p:transition spd="slow" advTm="19024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3BF-7EDD-45B6-8BE0-557C626B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D2BE42-4D64-4E3D-83B8-A91C6BF094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2021 Atrevida Science  |  mail@AtrevidaScience.com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D0BD9-E0C9-43B5-A32E-CC824289B2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5AF5E5-5CC8-40B0-AC11-B62DEA5F14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4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9024"/>
    </mc:Choice>
    <mc:Fallback xmlns="">
      <p:transition spd="slow" advTm="19024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-171450" y="357188"/>
            <a:ext cx="5519738" cy="530225"/>
          </a:xfrm>
          <a:prstGeom prst="roundRect">
            <a:avLst>
              <a:gd name="adj" fmla="val 16667"/>
            </a:avLst>
          </a:prstGeom>
          <a:solidFill>
            <a:srgbClr val="4454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103313"/>
            <a:ext cx="1051560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61250" y="6356350"/>
            <a:ext cx="4522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2021 </a:t>
            </a:r>
            <a:r>
              <a:rPr lang="en-US" dirty="0" err="1"/>
              <a:t>Atrevida</a:t>
            </a:r>
            <a:r>
              <a:rPr lang="en-US" dirty="0"/>
              <a:t> Science  |  mail@AtrevidaScience.com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55400" y="158750"/>
            <a:ext cx="638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5AF5E5-5CC8-40B0-AC11-B62DEA5F1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7" descr="A close up of a logo&#10;&#10;Description automatically generated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3188" y="104775"/>
            <a:ext cx="4508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212733"/>
            <a:ext cx="1627632" cy="49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3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slow" p14:dur="5000" advTm="19024"/>
    </mc:Choice>
    <mc:Fallback xmlns="">
      <p:transition spd="slow" advTm="19024"/>
    </mc:Fallback>
  </mc:AlternateContent>
  <p:hf hdr="0" dt="0"/>
  <p:txStyles>
    <p:titleStyle>
      <a:lvl1pPr marL="288925" algn="l" rtl="0" fontAlgn="base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  <a:lvl2pPr marL="288925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Raleway" panose="020B0604020202020204"/>
        </a:defRPr>
      </a:lvl2pPr>
      <a:lvl3pPr marL="288925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Raleway" panose="020B0604020202020204"/>
        </a:defRPr>
      </a:lvl3pPr>
      <a:lvl4pPr marL="288925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Raleway" panose="020B0604020202020204"/>
        </a:defRPr>
      </a:lvl4pPr>
      <a:lvl5pPr marL="288925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Raleway" panose="020B0604020202020204"/>
        </a:defRPr>
      </a:lvl5pPr>
      <a:lvl6pPr marL="746125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Raleway" panose="020B0604020202020204"/>
        </a:defRPr>
      </a:lvl6pPr>
      <a:lvl7pPr marL="1203325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Raleway" panose="020B0604020202020204"/>
        </a:defRPr>
      </a:lvl7pPr>
      <a:lvl8pPr marL="1660525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Raleway" panose="020B0604020202020204"/>
        </a:defRPr>
      </a:lvl8pPr>
      <a:lvl9pPr marL="2117725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Raleway" panose="020B0604020202020204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5597AF8-F696-48CA-A9F0-798F12C8623F}"/>
              </a:ext>
            </a:extLst>
          </p:cNvPr>
          <p:cNvCxnSpPr>
            <a:cxnSpLocks/>
          </p:cNvCxnSpPr>
          <p:nvPr/>
        </p:nvCxnSpPr>
        <p:spPr>
          <a:xfrm>
            <a:off x="131940" y="4352524"/>
            <a:ext cx="3200400" cy="3476"/>
          </a:xfrm>
          <a:prstGeom prst="line">
            <a:avLst/>
          </a:prstGeom>
          <a:ln w="38100">
            <a:solidFill>
              <a:srgbClr val="009D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760F35C-9150-4540-AE6F-64A7ED8679F3}"/>
              </a:ext>
            </a:extLst>
          </p:cNvPr>
          <p:cNvCxnSpPr>
            <a:cxnSpLocks/>
          </p:cNvCxnSpPr>
          <p:nvPr/>
        </p:nvCxnSpPr>
        <p:spPr>
          <a:xfrm>
            <a:off x="4841322" y="4315703"/>
            <a:ext cx="0" cy="1371600"/>
          </a:xfrm>
          <a:prstGeom prst="line">
            <a:avLst/>
          </a:prstGeom>
          <a:ln w="38100">
            <a:solidFill>
              <a:srgbClr val="009DD9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7130FB5-1319-4BD2-B8FC-D320605B2199}"/>
              </a:ext>
            </a:extLst>
          </p:cNvPr>
          <p:cNvCxnSpPr>
            <a:cxnSpLocks/>
          </p:cNvCxnSpPr>
          <p:nvPr/>
        </p:nvCxnSpPr>
        <p:spPr>
          <a:xfrm>
            <a:off x="5297896" y="2977328"/>
            <a:ext cx="2651760" cy="0"/>
          </a:xfrm>
          <a:prstGeom prst="line">
            <a:avLst/>
          </a:prstGeom>
          <a:ln w="38100">
            <a:solidFill>
              <a:srgbClr val="009D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C4C40B8-DB42-4607-A72C-58FF25D9C3B1}"/>
              </a:ext>
            </a:extLst>
          </p:cNvPr>
          <p:cNvSpPr/>
          <p:nvPr/>
        </p:nvSpPr>
        <p:spPr>
          <a:xfrm>
            <a:off x="8121113" y="0"/>
            <a:ext cx="407088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222DB644-D08B-4C98-8CF8-DACEF2AC1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1450" y="452812"/>
            <a:ext cx="3504390" cy="548640"/>
          </a:xfrm>
        </p:spPr>
        <p:txBody>
          <a:bodyPr/>
          <a:lstStyle/>
          <a:p>
            <a:r>
              <a:rPr lang="en-US" dirty="0"/>
              <a:t>Overall summary</a:t>
            </a:r>
            <a:endParaRPr lang="en-US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009223-0545-4227-8CBB-5F00C7C8E898}"/>
              </a:ext>
            </a:extLst>
          </p:cNvPr>
          <p:cNvSpPr txBox="1"/>
          <p:nvPr/>
        </p:nvSpPr>
        <p:spPr>
          <a:xfrm>
            <a:off x="104775" y="3985061"/>
            <a:ext cx="3409946" cy="17697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30" normalizeH="0" baseline="0" noProof="0" dirty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Raleway" panose="020B0604020202020204"/>
                <a:ea typeface="+mn-ea"/>
                <a:cs typeface="+mn-cs"/>
              </a:rPr>
              <a:t>Overview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T sans" panose="020B0503020203020204"/>
                <a:ea typeface="+mn-ea"/>
                <a:cs typeface="+mn-cs"/>
              </a:rPr>
              <a:t>Develop test setup to</a:t>
            </a:r>
          </a:p>
          <a:p>
            <a:pPr marL="22860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T sans" panose="020B0503020203020204"/>
                <a:ea typeface="+mn-ea"/>
                <a:cs typeface="+mn-cs"/>
              </a:rPr>
              <a:t>measure aerodynamic response of  actuated variable twist blade</a:t>
            </a:r>
          </a:p>
          <a:p>
            <a:pPr marL="22860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T sans" panose="020B0503020203020204"/>
                <a:ea typeface="+mn-ea"/>
                <a:cs typeface="+mn-cs"/>
              </a:rPr>
              <a:t>visualize flow around actuated variable twist blade experimentally (by particle tracking) to reduce drag and fuel consumption for AF warfighter</a:t>
            </a: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74D1D9D0-B73A-4BC4-92E8-0B4406566B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29512" y="6351532"/>
            <a:ext cx="452278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© 2021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Atrevida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 Science  |  mail@AtrevidaScience.com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B7ABF0-1766-4257-8EF6-6E66427E5B10}"/>
              </a:ext>
            </a:extLst>
          </p:cNvPr>
          <p:cNvSpPr txBox="1"/>
          <p:nvPr/>
        </p:nvSpPr>
        <p:spPr>
          <a:xfrm>
            <a:off x="11657242" y="183076"/>
            <a:ext cx="421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604020202020204"/>
                <a:ea typeface="+mn-ea"/>
                <a:cs typeface="+mn-cs"/>
              </a:rPr>
              <a:t>1</a:t>
            </a:r>
          </a:p>
        </p:txBody>
      </p:sp>
      <p:pic>
        <p:nvPicPr>
          <p:cNvPr id="11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F6CC58B-4CAC-42AC-8895-A4FC2466A0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506" y="113434"/>
            <a:ext cx="4508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6BB2EC-D64B-4EEF-8363-DE3ADD13322F}"/>
              </a:ext>
            </a:extLst>
          </p:cNvPr>
          <p:cNvSpPr txBox="1"/>
          <p:nvPr/>
        </p:nvSpPr>
        <p:spPr>
          <a:xfrm>
            <a:off x="5243159" y="2605911"/>
            <a:ext cx="2694837" cy="26161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PTsans"/>
              <a:ea typeface="+mn-ea"/>
              <a:cs typeface="+mn-cs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PTsans"/>
              <a:ea typeface="+mn-ea"/>
              <a:cs typeface="+mn-cs"/>
            </a:endParaRPr>
          </a:p>
          <a:p>
            <a:pPr marL="171450" marR="0" lvl="0" indent="-1714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30" normalizeH="0" baseline="0" noProof="0" dirty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Raleway" panose="020B0604020202020204"/>
                <a:ea typeface="+mn-ea"/>
                <a:cs typeface="+mn-cs"/>
              </a:rPr>
              <a:t>Team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Tsans"/>
                <a:ea typeface="+mn-ea"/>
                <a:cs typeface="+mn-cs"/>
              </a:rPr>
              <a:t>Team members </a:t>
            </a:r>
          </a:p>
          <a:p>
            <a:pPr marL="22860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Tsans"/>
                <a:ea typeface="+mn-ea"/>
                <a:cs typeface="+mn-cs"/>
              </a:rPr>
              <a:t>decade of expertise in actuated morphing blade design and control</a:t>
            </a:r>
          </a:p>
          <a:p>
            <a:pPr marL="22860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Tsans"/>
                <a:ea typeface="+mn-ea"/>
                <a:cs typeface="+mn-cs"/>
              </a:rPr>
              <a:t>combined 50 years industrial experience including power generation</a:t>
            </a:r>
          </a:p>
          <a:p>
            <a:pPr marL="22860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Tsans"/>
                <a:ea typeface="+mn-ea"/>
                <a:cs typeface="+mn-cs"/>
              </a:rPr>
              <a:t>business development advisors and OEM insiders to accelerate commercialization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14F2CE-3BE9-4332-B106-8DC4B35D6626}"/>
              </a:ext>
            </a:extLst>
          </p:cNvPr>
          <p:cNvSpPr txBox="1"/>
          <p:nvPr/>
        </p:nvSpPr>
        <p:spPr>
          <a:xfrm>
            <a:off x="4841322" y="5296071"/>
            <a:ext cx="3096674" cy="14003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30" normalizeH="0" baseline="0" noProof="0" dirty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Raleway" panose="020B0604020202020204"/>
                <a:ea typeface="+mn-ea"/>
                <a:cs typeface="+mn-cs"/>
              </a:rPr>
              <a:t>Commercialization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T sans" panose="020B0503020203020204"/>
                <a:ea typeface="+mn-ea"/>
                <a:cs typeface="+mn-cs"/>
              </a:rPr>
              <a:t>Atrevida Science will </a:t>
            </a:r>
          </a:p>
          <a:p>
            <a:pPr marL="22860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T sans" panose="020B0503020203020204"/>
                <a:ea typeface="+mn-ea"/>
                <a:cs typeface="+mn-cs"/>
              </a:rPr>
              <a:t>collect field data</a:t>
            </a:r>
          </a:p>
          <a:p>
            <a:pPr marL="22860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T sans" panose="020B0503020203020204"/>
                <a:ea typeface="+mn-ea"/>
                <a:cs typeface="+mn-cs"/>
              </a:rPr>
              <a:t>develop functional prototype with industrial strategic partners</a:t>
            </a:r>
          </a:p>
          <a:p>
            <a:pPr marL="22860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T sans" panose="020B0503020203020204"/>
                <a:ea typeface="+mn-ea"/>
                <a:cs typeface="+mn-cs"/>
              </a:rPr>
              <a:t>license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PT sans" panose="020B0503020203020204"/>
                <a:ea typeface="+mn-ea"/>
                <a:cs typeface="+mn-cs"/>
              </a:rPr>
              <a:t>AMB™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T sans" panose="020B0503020203020204"/>
                <a:ea typeface="+mn-ea"/>
                <a:cs typeface="+mn-cs"/>
              </a:rPr>
              <a:t> technology to OEMs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8277BD6-2D02-4B4D-9330-783E1A038655}"/>
              </a:ext>
            </a:extLst>
          </p:cNvPr>
          <p:cNvCxnSpPr>
            <a:cxnSpLocks/>
          </p:cNvCxnSpPr>
          <p:nvPr/>
        </p:nvCxnSpPr>
        <p:spPr>
          <a:xfrm>
            <a:off x="4074093" y="550064"/>
            <a:ext cx="0" cy="1920240"/>
          </a:xfrm>
          <a:prstGeom prst="line">
            <a:avLst/>
          </a:prstGeom>
          <a:ln w="38100">
            <a:solidFill>
              <a:srgbClr val="009DD9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A144FCF-A6EF-4EC2-B203-E18DE5C52F54}"/>
              </a:ext>
            </a:extLst>
          </p:cNvPr>
          <p:cNvCxnSpPr>
            <a:cxnSpLocks/>
          </p:cNvCxnSpPr>
          <p:nvPr/>
        </p:nvCxnSpPr>
        <p:spPr>
          <a:xfrm>
            <a:off x="2839493" y="1418671"/>
            <a:ext cx="0" cy="1554480"/>
          </a:xfrm>
          <a:prstGeom prst="line">
            <a:avLst/>
          </a:prstGeom>
          <a:ln w="38100">
            <a:solidFill>
              <a:srgbClr val="009DD9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5B0C929-6FB7-4421-B855-79C2197D10FF}"/>
              </a:ext>
            </a:extLst>
          </p:cNvPr>
          <p:cNvSpPr txBox="1"/>
          <p:nvPr/>
        </p:nvSpPr>
        <p:spPr>
          <a:xfrm>
            <a:off x="4000509" y="202697"/>
            <a:ext cx="3937488" cy="25083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30" normalizeH="0" baseline="0" noProof="0" dirty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Raleway" panose="020B0604020202020204"/>
                <a:ea typeface="+mn-ea"/>
                <a:cs typeface="+mn-cs"/>
              </a:rPr>
              <a:t>Technical merit</a:t>
            </a:r>
          </a:p>
          <a:p>
            <a:pPr marL="22860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T sans" panose="020B0503020203020204"/>
                <a:ea typeface="+mn-ea"/>
                <a:cs typeface="+mn-cs"/>
              </a:rPr>
              <a:t>Smart and active wind turbine blades with advanced control capabilities adapt to varying wind conditions, increase energy production, and shed deleterious loads (reduce failures)</a:t>
            </a:r>
          </a:p>
          <a:p>
            <a:pPr marL="22860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T sans" panose="020B0503020203020204"/>
                <a:ea typeface="+mn-ea"/>
                <a:cs typeface="+mn-cs"/>
              </a:rPr>
              <a:t>Actively variable twist wings expand flight envelope for aircraft and reduce noise and vibration </a:t>
            </a:r>
          </a:p>
          <a:p>
            <a:pPr marL="22860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PT sans" panose="020B0503020203020204"/>
                <a:ea typeface="+mn-ea"/>
                <a:cs typeface="+mn-cs"/>
              </a:rPr>
              <a:t>AMB™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T sans" panose="020B0503020203020204"/>
                <a:ea typeface="+mn-ea"/>
                <a:cs typeface="+mn-cs"/>
              </a:rPr>
              <a:t> commercialization supported by </a:t>
            </a:r>
          </a:p>
          <a:p>
            <a:pPr marL="5143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T Sans" panose="020B0503020203020204" pitchFamily="34" charset="0"/>
                <a:ea typeface="PT Sans" panose="020B0503020203020204" pitchFamily="34" charset="0"/>
                <a:cs typeface="+mn-cs"/>
              </a:rPr>
              <a:t>broad customer discovery</a:t>
            </a:r>
          </a:p>
          <a:p>
            <a:pPr marL="5143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T Sans" panose="020B0503020203020204" pitchFamily="34" charset="0"/>
                <a:ea typeface="PT Sans" panose="020B0503020203020204" pitchFamily="34" charset="0"/>
                <a:cs typeface="+mn-cs"/>
              </a:rPr>
              <a:t>suite of computational simulations</a:t>
            </a:r>
          </a:p>
          <a:p>
            <a:pPr marL="68580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T Sans" panose="020B0503020203020204" pitchFamily="34" charset="0"/>
                <a:ea typeface="PT Sans" panose="020B0503020203020204" pitchFamily="34" charset="0"/>
                <a:cs typeface="+mn-cs"/>
              </a:rPr>
              <a:t>three completed prototypes</a:t>
            </a:r>
          </a:p>
          <a:p>
            <a:pPr marL="91440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T sans" panose="020B0503020203020204"/>
                <a:ea typeface="+mn-ea"/>
                <a:cs typeface="+mn-cs"/>
              </a:rPr>
              <a:t>ongoing wind tunnel  investigations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aleway" panose="020B0604020202020204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Raleway" panose="020B060402020202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2B7252-BE43-43FD-B477-72AC188BB18A}"/>
              </a:ext>
            </a:extLst>
          </p:cNvPr>
          <p:cNvSpPr txBox="1"/>
          <p:nvPr/>
        </p:nvSpPr>
        <p:spPr>
          <a:xfrm>
            <a:off x="104775" y="1045020"/>
            <a:ext cx="2684317" cy="26930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30" normalizeH="0" baseline="0" noProof="0" dirty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Raleway" panose="020B0604020202020204"/>
                <a:ea typeface="+mn-ea"/>
                <a:cs typeface="+mn-cs"/>
              </a:rPr>
              <a:t>Technical abstract</a:t>
            </a:r>
          </a:p>
          <a:p>
            <a:pPr marL="0" marR="0" lvl="0" indent="0" algn="just" defTabSz="9810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712075" algn="r"/>
              </a:tabLst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T sans" panose="020B0503020203020204"/>
                <a:ea typeface="+mn-ea"/>
                <a:cs typeface="+mn-cs"/>
              </a:rPr>
              <a:t>Atrevida Science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T sans" panose="020B0503020203020204"/>
                <a:ea typeface="+mn-ea"/>
                <a:cs typeface="+mn-cs"/>
              </a:rPr>
              <a:t>is</a:t>
            </a:r>
          </a:p>
          <a:p>
            <a:pPr marL="228600" marR="0" lvl="0" indent="-171450" algn="l" defTabSz="9810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7712075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T sans" panose="020B0503020203020204"/>
                <a:ea typeface="+mn-ea"/>
                <a:cs typeface="+mn-cs"/>
              </a:rPr>
              <a:t>developing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PT sans" panose="020B0503020203020204"/>
                <a:ea typeface="+mn-ea"/>
                <a:cs typeface="+mn-cs"/>
              </a:rPr>
              <a:t>actuated morphing blade (AMB™)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T sans" panose="020B0503020203020204"/>
                <a:ea typeface="+mn-ea"/>
                <a:cs typeface="+mn-cs"/>
              </a:rPr>
              <a:t> to improve efficiency and reduce loading (less failures) 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T sans" panose="020B0503020203020204"/>
                <a:ea typeface="+mn-ea"/>
                <a:cs typeface="+mn-cs"/>
              </a:rPr>
              <a:t>wind turbines </a:t>
            </a:r>
          </a:p>
          <a:p>
            <a:pPr marL="228600" marR="0" lvl="0" indent="-171450" algn="l" defTabSz="9810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7712075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T sans" panose="020B0503020203020204"/>
                <a:ea typeface="+mn-ea"/>
                <a:cs typeface="+mn-cs"/>
              </a:rPr>
              <a:t>exploring potential value propositions for AF customers such as reducing drag and      fuel consumption</a:t>
            </a:r>
          </a:p>
          <a:p>
            <a:pPr marL="57150" marR="0" lvl="0" indent="0" algn="l" defTabSz="9810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712075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T sans" panose="020B0503020203020204"/>
                <a:ea typeface="+mn-ea"/>
                <a:cs typeface="+mn-cs"/>
              </a:rPr>
              <a:t>Impact: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T sans" panose="020B0503020203020204"/>
                <a:ea typeface="+mn-ea"/>
                <a:cs typeface="+mn-cs"/>
              </a:rPr>
              <a:t> improve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T sans" panose="020B0503020203020204"/>
                <a:ea typeface="+mn-ea"/>
                <a:cs typeface="+mn-cs"/>
              </a:rPr>
              <a:t>efficiency 3-5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T sans" panose="020B0503020203020204"/>
                <a:ea typeface="+mn-ea"/>
                <a:cs typeface="+mn-cs"/>
              </a:rPr>
              <a:t>% and enable scaling of blades for 15MW turbines</a:t>
            </a: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C56E4856-E09C-4424-B328-96FF4D96F163}"/>
              </a:ext>
            </a:extLst>
          </p:cNvPr>
          <p:cNvSpPr/>
          <p:nvPr/>
        </p:nvSpPr>
        <p:spPr>
          <a:xfrm>
            <a:off x="2816258" y="2112760"/>
            <a:ext cx="2523403" cy="2265466"/>
          </a:xfrm>
          <a:prstGeom prst="pent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F7976F-C0D6-414B-B957-A92C7D69B65E}"/>
              </a:ext>
            </a:extLst>
          </p:cNvPr>
          <p:cNvSpPr txBox="1"/>
          <p:nvPr/>
        </p:nvSpPr>
        <p:spPr>
          <a:xfrm>
            <a:off x="3121274" y="2873753"/>
            <a:ext cx="19133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 panose="020B0503020203020204"/>
                <a:ea typeface="+mn-ea"/>
                <a:cs typeface="+mn-cs"/>
              </a:rPr>
              <a:t>Atrevida Science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426F8DF-9303-408E-B7F8-4F8596FD5822}"/>
              </a:ext>
            </a:extLst>
          </p:cNvPr>
          <p:cNvCxnSpPr>
            <a:cxnSpLocks/>
          </p:cNvCxnSpPr>
          <p:nvPr/>
        </p:nvCxnSpPr>
        <p:spPr>
          <a:xfrm>
            <a:off x="4071598" y="564582"/>
            <a:ext cx="3764973" cy="8659"/>
          </a:xfrm>
          <a:prstGeom prst="line">
            <a:avLst/>
          </a:prstGeom>
          <a:ln w="38100">
            <a:solidFill>
              <a:srgbClr val="009D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3718301-7851-4BAC-9CC0-358DEDF40D4C}"/>
              </a:ext>
            </a:extLst>
          </p:cNvPr>
          <p:cNvCxnSpPr>
            <a:cxnSpLocks/>
          </p:cNvCxnSpPr>
          <p:nvPr/>
        </p:nvCxnSpPr>
        <p:spPr>
          <a:xfrm>
            <a:off x="149258" y="1428839"/>
            <a:ext cx="2698894" cy="0"/>
          </a:xfrm>
          <a:prstGeom prst="line">
            <a:avLst/>
          </a:prstGeom>
          <a:ln w="38100">
            <a:solidFill>
              <a:srgbClr val="009D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590053E-862F-403D-9C5C-96DDF3855FB2}"/>
              </a:ext>
            </a:extLst>
          </p:cNvPr>
          <p:cNvCxnSpPr>
            <a:cxnSpLocks/>
          </p:cNvCxnSpPr>
          <p:nvPr/>
        </p:nvCxnSpPr>
        <p:spPr>
          <a:xfrm>
            <a:off x="4821646" y="5672166"/>
            <a:ext cx="3108960" cy="0"/>
          </a:xfrm>
          <a:prstGeom prst="line">
            <a:avLst/>
          </a:prstGeom>
          <a:ln w="38100">
            <a:solidFill>
              <a:srgbClr val="009D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907EDA9-61C1-4B32-9064-B958ABCF9C76}"/>
              </a:ext>
            </a:extLst>
          </p:cNvPr>
          <p:cNvSpPr txBox="1"/>
          <p:nvPr/>
        </p:nvSpPr>
        <p:spPr>
          <a:xfrm>
            <a:off x="8240690" y="3149467"/>
            <a:ext cx="407088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604020202020204"/>
                <a:ea typeface="+mn-ea"/>
                <a:cs typeface="+mn-cs"/>
              </a:rPr>
              <a:t>AMB™ design concept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8FE48F-ECCC-4289-AA99-806AF581A0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t="5677" b="3672"/>
          <a:stretch/>
        </p:blipFill>
        <p:spPr>
          <a:xfrm>
            <a:off x="8240690" y="880707"/>
            <a:ext cx="3841715" cy="22616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0863B73-EA36-4E2A-9F7C-5A7E4A225396}"/>
              </a:ext>
            </a:extLst>
          </p:cNvPr>
          <p:cNvSpPr txBox="1"/>
          <p:nvPr/>
        </p:nvSpPr>
        <p:spPr>
          <a:xfrm>
            <a:off x="8240690" y="5711290"/>
            <a:ext cx="407088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604020202020204"/>
                <a:ea typeface="+mn-ea"/>
                <a:cs typeface="+mn-cs"/>
              </a:rPr>
              <a:t>Actuation packaging prototype of AMB™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9E77BD95-7623-4A04-8D79-723F2A7579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0690" y="3920326"/>
            <a:ext cx="3842904" cy="176401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A17043E-94A1-4F89-8599-84092FCC690E}"/>
              </a:ext>
            </a:extLst>
          </p:cNvPr>
          <p:cNvSpPr txBox="1"/>
          <p:nvPr/>
        </p:nvSpPr>
        <p:spPr>
          <a:xfrm>
            <a:off x="3709991" y="9259"/>
            <a:ext cx="4829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/>
                <a:ea typeface="+mn-ea"/>
                <a:cs typeface="+mn-cs"/>
              </a:rPr>
              <a:t>Atrevida Science / AFWERX Phase I Topic AF21A-TCSO1 (FX21A-TCSO1-0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 panose="020B0503020203020204"/>
                <a:ea typeface="+mn-ea"/>
                <a:cs typeface="+mn-cs"/>
              </a:rPr>
              <a:t>218)</a:t>
            </a:r>
          </a:p>
        </p:txBody>
      </p:sp>
    </p:spTree>
    <p:extLst>
      <p:ext uri="{BB962C8B-B14F-4D97-AF65-F5344CB8AC3E}">
        <p14:creationId xmlns:p14="http://schemas.microsoft.com/office/powerpoint/2010/main" val="4000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9024"/>
    </mc:Choice>
    <mc:Fallback xmlns="">
      <p:transition spd="slow" advTm="19024"/>
    </mc:Fallback>
  </mc:AlternateContent>
</p:sld>
</file>

<file path=ppt/theme/theme1.xml><?xml version="1.0" encoding="utf-8"?>
<a:theme xmlns:a="http://schemas.openxmlformats.org/drawingml/2006/main" name="1_Office Theme">
  <a:themeElements>
    <a:clrScheme name="colors-atrevida">
      <a:dk1>
        <a:sysClr val="windowText" lastClr="000000"/>
      </a:dk1>
      <a:lt1>
        <a:sysClr val="window" lastClr="FFFFFF"/>
      </a:lt1>
      <a:dk2>
        <a:srgbClr val="44546A"/>
      </a:dk2>
      <a:lt2>
        <a:srgbClr val="FFFFFF"/>
      </a:lt2>
      <a:accent1>
        <a:srgbClr val="44546A"/>
      </a:accent1>
      <a:accent2>
        <a:srgbClr val="009DD9"/>
      </a:accent2>
      <a:accent3>
        <a:srgbClr val="00B0F0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onts-atrevida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245</Words>
  <Application>Microsoft Office PowerPoint</Application>
  <PresentationFormat>Widescreen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Open Sans</vt:lpstr>
      <vt:lpstr>PT Sans</vt:lpstr>
      <vt:lpstr>PT Sans</vt:lpstr>
      <vt:lpstr>PTsans</vt:lpstr>
      <vt:lpstr>Raleway</vt:lpstr>
      <vt:lpstr>Wingdings</vt:lpstr>
      <vt:lpstr>1_Office Theme</vt:lpstr>
      <vt:lpstr>Overall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Overall summary</dc:title>
  <dc:creator>Maldonado, Claudia</dc:creator>
  <cp:lastModifiedBy>Maldonado, Claudia</cp:lastModifiedBy>
  <cp:revision>1</cp:revision>
  <dcterms:created xsi:type="dcterms:W3CDTF">2021-05-01T04:34:51Z</dcterms:created>
  <dcterms:modified xsi:type="dcterms:W3CDTF">2021-05-01T04:38:10Z</dcterms:modified>
</cp:coreProperties>
</file>